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85" r:id="rId3"/>
    <p:sldId id="270" r:id="rId4"/>
    <p:sldId id="286" r:id="rId5"/>
    <p:sldId id="287" r:id="rId6"/>
    <p:sldId id="262" r:id="rId7"/>
    <p:sldId id="272" r:id="rId8"/>
    <p:sldId id="258" r:id="rId9"/>
    <p:sldId id="284" r:id="rId10"/>
    <p:sldId id="259" r:id="rId11"/>
    <p:sldId id="260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5143500" type="screen16x9"/>
  <p:notesSz cx="6858000" cy="9144000"/>
  <p:embeddedFontLst>
    <p:embeddedFont>
      <p:font typeface="Raleway" panose="020B0604020202020204" charset="0"/>
      <p:regular r:id="rId34"/>
      <p:bold r:id="rId35"/>
      <p:italic r:id="rId36"/>
      <p:boldItalic r:id="rId37"/>
    </p:embeddedFont>
    <p:embeddedFont>
      <p:font typeface="Varela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B3E44D6-5453-4BB0-9F2D-CC1CB05C35D6}">
  <a:tblStyle styleId="{BB3E44D6-5453-4BB0-9F2D-CC1CB05C35D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64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 hasCustomPrompt="1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en-US" dirty="0"/>
              <a:t>Concentrating Poverty via the Low-Income Housing Tax Credit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09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667309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2400"/>
            </a:lvl1pPr>
            <a:lvl2pPr lvl="1" algn="ctr" rtl="0">
              <a:spcBef>
                <a:spcPts val="0"/>
              </a:spcBef>
              <a:buSzPct val="100000"/>
              <a:defRPr sz="2400"/>
            </a:lvl2pPr>
            <a:lvl3pPr lvl="2" algn="ctr" rtl="0">
              <a:spcBef>
                <a:spcPts val="0"/>
              </a:spcBef>
              <a:buSzPct val="100000"/>
              <a:defRPr sz="2400"/>
            </a:lvl3pPr>
            <a:lvl4pPr lvl="3" algn="ctr" rtl="0">
              <a:spcBef>
                <a:spcPts val="0"/>
              </a:spcBef>
              <a:buSzPct val="100000"/>
              <a:defRPr sz="2400"/>
            </a:lvl4pPr>
            <a:lvl5pPr lvl="4" algn="ctr" rtl="0">
              <a:spcBef>
                <a:spcPts val="0"/>
              </a:spcBef>
              <a:buSzPct val="100000"/>
              <a:defRPr sz="2400"/>
            </a:lvl5pPr>
            <a:lvl6pPr lvl="5" algn="ctr" rtl="0">
              <a:spcBef>
                <a:spcPts val="0"/>
              </a:spcBef>
              <a:buSzPct val="100000"/>
              <a:defRPr sz="2400"/>
            </a:lvl6pPr>
            <a:lvl7pPr lvl="6" algn="ctr" rtl="0">
              <a:spcBef>
                <a:spcPts val="0"/>
              </a:spcBef>
              <a:buSzPct val="100000"/>
              <a:defRPr sz="2400"/>
            </a:lvl7pPr>
            <a:lvl8pPr lvl="7" algn="ctr" rtl="0">
              <a:spcBef>
                <a:spcPts val="0"/>
              </a:spcBef>
              <a:buSzPct val="100000"/>
              <a:defRPr sz="2400"/>
            </a:lvl8pPr>
            <a:lvl9pPr lvl="8" algn="ctr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3593400" y="-6599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199" y="838200"/>
            <a:ext cx="3858491" cy="776375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199" y="810491"/>
            <a:ext cx="3816927" cy="804084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7" y="1711200"/>
            <a:ext cx="2276399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817418"/>
            <a:ext cx="3886200" cy="79715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8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360"/>
              </a:spcBef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ntsquirrel.com/fonts/varela" TargetMode="External"/><Relationship Id="rId4" Type="http://schemas.openxmlformats.org/officeDocument/2006/relationships/hyperlink" Target="https://www.fontsquirrel.com/fonts/ralewa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Assessing the Low-Income Housing Tax Credit Using Machine Learning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4523225"/>
            <a:ext cx="3778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ct val="78571"/>
            </a:pPr>
            <a:r>
              <a:rPr lang="en-US" dirty="0">
                <a:solidFill>
                  <a:schemeClr val="bg1"/>
                </a:solidFill>
              </a:rPr>
              <a:t>David Grubman</a:t>
            </a:r>
          </a:p>
          <a:p>
            <a:pPr lvl="0">
              <a:buClr>
                <a:schemeClr val="dk1"/>
              </a:buClr>
              <a:buSzPct val="78571"/>
            </a:pPr>
            <a:r>
              <a:rPr lang="en-US" dirty="0">
                <a:solidFill>
                  <a:schemeClr val="bg1"/>
                </a:solidFill>
              </a:rPr>
              <a:t>General Assembly Data Science Spring 2017</a:t>
            </a:r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Your audience will listen to you or read the content, but won’t do both. 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2870547" y="1711200"/>
            <a:ext cx="2276399" cy="274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2041748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 idx="4294967295"/>
          </p:nvPr>
        </p:nvSpPr>
        <p:spPr>
          <a:xfrm>
            <a:off x="457200" y="16706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4294967295"/>
          </p:nvPr>
        </p:nvSpPr>
        <p:spPr>
          <a:xfrm>
            <a:off x="457200" y="2400925"/>
            <a:ext cx="2383800" cy="174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149" name="Shape 149"/>
          <p:cNvSpPr txBox="1">
            <a:spLocks noGrp="1"/>
          </p:cNvSpPr>
          <p:nvPr>
            <p:ph type="title" idx="4294967295"/>
          </p:nvPr>
        </p:nvSpPr>
        <p:spPr>
          <a:xfrm>
            <a:off x="457200" y="405900"/>
            <a:ext cx="23838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WANT BIG IMPACT?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USE BIG IMAGE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155" name="Shape 155"/>
          <p:cNvSpPr/>
          <p:nvPr/>
        </p:nvSpPr>
        <p:spPr>
          <a:xfrm>
            <a:off x="1197517" y="296690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Gray</a:t>
            </a:r>
          </a:p>
        </p:txBody>
      </p:sp>
      <p:sp>
        <p:nvSpPr>
          <p:cNvPr id="156" name="Shape 156"/>
          <p:cNvSpPr/>
          <p:nvPr/>
        </p:nvSpPr>
        <p:spPr>
          <a:xfrm>
            <a:off x="457200" y="173055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White</a:t>
            </a:r>
          </a:p>
        </p:txBody>
      </p:sp>
      <p:sp>
        <p:nvSpPr>
          <p:cNvPr id="157" name="Shape 157"/>
          <p:cNvSpPr/>
          <p:nvPr/>
        </p:nvSpPr>
        <p:spPr>
          <a:xfrm>
            <a:off x="1931500" y="1730550"/>
            <a:ext cx="1772400" cy="17724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Black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164" name="Shape 164"/>
          <p:cNvGraphicFramePr/>
          <p:nvPr/>
        </p:nvGraphicFramePr>
        <p:xfrm>
          <a:off x="549800" y="1884781"/>
          <a:ext cx="3316300" cy="2574900"/>
        </p:xfrm>
        <a:graphic>
          <a:graphicData uri="http://schemas.openxmlformats.org/drawingml/2006/table">
            <a:tbl>
              <a:tblPr>
                <a:noFill/>
                <a:tableStyleId>{BB3E44D6-5453-4BB0-9F2D-CC1CB05C35D6}</a:tableStyleId>
              </a:tblPr>
              <a:tblGrid>
                <a:gridCol w="82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37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Varela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72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800" dirty="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72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7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920549" y="1089824"/>
            <a:ext cx="7508081" cy="358791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title" idx="4294967295"/>
          </p:nvPr>
        </p:nvSpPr>
        <p:spPr>
          <a:xfrm>
            <a:off x="3380100" y="302600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172" name="Shape 172"/>
          <p:cNvSpPr/>
          <p:nvPr/>
        </p:nvSpPr>
        <p:spPr>
          <a:xfrm>
            <a:off x="2328125" y="1849725"/>
            <a:ext cx="659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 b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our office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174" name="Shape 174"/>
          <p:cNvSpPr/>
          <p:nvPr/>
        </p:nvSpPr>
        <p:spPr>
          <a:xfrm rot="10800000">
            <a:off x="1539125" y="2238025"/>
            <a:ext cx="145200" cy="1257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 rot="10800000">
            <a:off x="3081450" y="3709675"/>
            <a:ext cx="145200" cy="1257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10800000">
            <a:off x="4011250" y="1993150"/>
            <a:ext cx="145200" cy="1257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 rot="10800000">
            <a:off x="4697650" y="3975200"/>
            <a:ext cx="145200" cy="1257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 rot="10800000">
            <a:off x="6624750" y="2470700"/>
            <a:ext cx="145200" cy="1257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 rot="10800000">
            <a:off x="7366100" y="4067975"/>
            <a:ext cx="145200" cy="1257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the Low-Income Housing Tax Credit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199" y="1711199"/>
            <a:ext cx="2299855" cy="3027055"/>
          </a:xfrm>
        </p:spPr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Created in 1986 under President Reagan to further the development of affordable housing (Section 42 of the 1986 Tax Reform Act).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Tax credits are exchanged on an open marketplace.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The allocation of tax credits is handled through each state agency, meaning the state decides which projects will be afforded tax credits.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The program allows for the leverage of private equity in previously underserved areas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bg1"/>
                </a:solidFill>
              </a:rPr>
              <a:t>2</a:t>
            </a:fld>
            <a:endParaRPr lang="en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0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ctrTitle" idx="4294967295"/>
          </p:nvPr>
        </p:nvSpPr>
        <p:spPr>
          <a:xfrm>
            <a:off x="457200" y="800400"/>
            <a:ext cx="31833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000">
                <a:latin typeface="Varela"/>
                <a:ea typeface="Varela"/>
                <a:cs typeface="Varela"/>
                <a:sym typeface="Varela"/>
              </a:rPr>
              <a:t>89,526,124$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subTitle" idx="4294967295"/>
          </p:nvPr>
        </p:nvSpPr>
        <p:spPr>
          <a:xfrm>
            <a:off x="457200" y="1563707"/>
            <a:ext cx="31833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That’s a lot of money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ctrTitle" idx="4294967295"/>
          </p:nvPr>
        </p:nvSpPr>
        <p:spPr>
          <a:xfrm>
            <a:off x="457200" y="3124493"/>
            <a:ext cx="31833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000">
                <a:latin typeface="Varela"/>
                <a:ea typeface="Varela"/>
                <a:cs typeface="Varela"/>
                <a:sym typeface="Varela"/>
              </a:rPr>
              <a:t>100%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ubTitle" idx="4294967295"/>
          </p:nvPr>
        </p:nvSpPr>
        <p:spPr>
          <a:xfrm>
            <a:off x="457200" y="3887800"/>
            <a:ext cx="31833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Total success!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ctrTitle" idx="4294967295"/>
          </p:nvPr>
        </p:nvSpPr>
        <p:spPr>
          <a:xfrm>
            <a:off x="457200" y="1962446"/>
            <a:ext cx="31833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000">
                <a:latin typeface="Varela"/>
                <a:ea typeface="Varela"/>
                <a:cs typeface="Varela"/>
                <a:sym typeface="Varela"/>
              </a:rPr>
              <a:t>185,244 users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ubTitle" idx="4294967295"/>
          </p:nvPr>
        </p:nvSpPr>
        <p:spPr>
          <a:xfrm>
            <a:off x="457200" y="2725753"/>
            <a:ext cx="31833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And a lot of users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gold, butter and ripe lemons. In the spectrum of visible light, yellow is found between green and orange.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colour of the clear sky and the deep sea. It is located between violet and green on the optical spectrum.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3"/>
          </p:nvPr>
        </p:nvSpPr>
        <p:spPr>
          <a:xfrm>
            <a:off x="3626299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gold, butter and ripe lemons. In the spectrum of visible light, yellow is found between green and orange.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2"/>
          </p:nvPr>
        </p:nvSpPr>
        <p:spPr>
          <a:xfrm>
            <a:off x="2041749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colour of the clear sky and the deep sea. It is located between violet and green on the optical spectrum.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3"/>
          </p:nvPr>
        </p:nvSpPr>
        <p:spPr>
          <a:xfrm>
            <a:off x="3626299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229" name="Shape 22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85" y="1089375"/>
            <a:ext cx="3696850" cy="292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95718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236" name="Shape 236"/>
          <p:cNvSpPr/>
          <p:nvPr/>
        </p:nvSpPr>
        <p:spPr>
          <a:xfrm>
            <a:off x="50505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200" y="1813849"/>
            <a:ext cx="2383800" cy="479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PROJECT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5062945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5199899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457200" y="1813849"/>
            <a:ext cx="2383800" cy="479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iPHONE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PROJECT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4554998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748100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457200" y="1813849"/>
            <a:ext cx="2383800" cy="479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TABLET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PROJECT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3476024" y="614401"/>
            <a:ext cx="5028437" cy="391469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3686445" y="822288"/>
            <a:ext cx="4607699" cy="29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0" y="1813849"/>
            <a:ext cx="2383800" cy="479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DESKTOP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PROJECT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271" name="Shape 271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You can find me at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@username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user@mail.me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Special thanks to all the people who made and released these awesome resources for free: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Presentation template by </a:t>
            </a:r>
            <a:r>
              <a:rPr lang="en" u="sng">
                <a:hlinkClick r:id="rId4"/>
              </a:rPr>
              <a:t>SlidesCarnival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Photographs by </a:t>
            </a:r>
            <a:r>
              <a:rPr lang="en" u="sng">
                <a:hlinkClick r:id="rId5"/>
              </a:rPr>
              <a:t>Unsplash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presentation uses the following typographies: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Titles: Raleway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Body copy: Varela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u="sng">
                <a:hlinkClick r:id="rId4"/>
              </a:rPr>
              <a:t>https://www.fontsquirrel.com/fonts/raleway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u="sng">
                <a:hlinkClick r:id="rId5"/>
              </a:rPr>
              <a:t>https://www.fontsquirrel.com/fonts/varela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/>
          </a:p>
        </p:txBody>
      </p:sp>
      <p:sp>
        <p:nvSpPr>
          <p:cNvPr id="286" name="Shape 286"/>
          <p:cNvSpPr txBox="1"/>
          <p:nvPr/>
        </p:nvSpPr>
        <p:spPr>
          <a:xfrm>
            <a:off x="457200" y="4074525"/>
            <a:ext cx="6484500" cy="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 idx="4294967295"/>
          </p:nvPr>
        </p:nvSpPr>
        <p:spPr>
          <a:xfrm>
            <a:off x="2321225" y="1659550"/>
            <a:ext cx="45015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6000" dirty="0"/>
              <a:t>38,365 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4294967295"/>
          </p:nvPr>
        </p:nvSpPr>
        <p:spPr>
          <a:xfrm>
            <a:off x="2321225" y="2763854"/>
            <a:ext cx="45015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Low-Income Housing Tax Credit Properties placed in service since 1987</a:t>
            </a:r>
            <a:endParaRPr lang="en" dirty="0"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6248575" y="3882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Varela"/>
              <a:buChar char="●"/>
            </a:pPr>
            <a:r>
              <a:rPr lang="en" sz="9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Varela"/>
              <a:buChar char="●"/>
            </a:pPr>
            <a:r>
              <a:rPr lang="en" sz="9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grpSp>
        <p:nvGrpSpPr>
          <p:cNvPr id="293" name="Shape 293"/>
          <p:cNvGrpSpPr/>
          <p:nvPr/>
        </p:nvGrpSpPr>
        <p:grpSpPr>
          <a:xfrm>
            <a:off x="504099" y="406723"/>
            <a:ext cx="327359" cy="427017"/>
            <a:chOff x="590250" y="244200"/>
            <a:chExt cx="407975" cy="532175"/>
          </a:xfrm>
        </p:grpSpPr>
        <p:sp>
          <p:nvSpPr>
            <p:cNvPr id="294" name="Shape 29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1031737" y="469752"/>
            <a:ext cx="355703" cy="296085"/>
            <a:chOff x="1247825" y="322750"/>
            <a:chExt cx="443300" cy="369000"/>
          </a:xfrm>
        </p:grpSpPr>
        <p:sp>
          <p:nvSpPr>
            <p:cNvPr id="309" name="Shape 30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4" name="Shape 314"/>
          <p:cNvGrpSpPr/>
          <p:nvPr/>
        </p:nvGrpSpPr>
        <p:grpSpPr>
          <a:xfrm>
            <a:off x="1578934" y="468287"/>
            <a:ext cx="340057" cy="299014"/>
            <a:chOff x="1929775" y="320925"/>
            <a:chExt cx="423800" cy="372650"/>
          </a:xfrm>
        </p:grpSpPr>
        <p:sp>
          <p:nvSpPr>
            <p:cNvPr id="315" name="Shape 315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0" name="Shape 320"/>
          <p:cNvSpPr/>
          <p:nvPr/>
        </p:nvSpPr>
        <p:spPr>
          <a:xfrm>
            <a:off x="2149074" y="457534"/>
            <a:ext cx="278492" cy="32051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2707503" y="458517"/>
            <a:ext cx="240378" cy="318552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2" name="Shape 322"/>
          <p:cNvGrpSpPr/>
          <p:nvPr/>
        </p:nvGrpSpPr>
        <p:grpSpPr>
          <a:xfrm>
            <a:off x="3745694" y="434567"/>
            <a:ext cx="321501" cy="366436"/>
            <a:chOff x="4630125" y="278900"/>
            <a:chExt cx="400675" cy="456675"/>
          </a:xfrm>
        </p:grpSpPr>
        <p:sp>
          <p:nvSpPr>
            <p:cNvPr id="323" name="Shape 323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7" name="Shape 327"/>
          <p:cNvSpPr/>
          <p:nvPr/>
        </p:nvSpPr>
        <p:spPr>
          <a:xfrm>
            <a:off x="4261607" y="457053"/>
            <a:ext cx="368401" cy="321481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8" name="Shape 328"/>
          <p:cNvGrpSpPr/>
          <p:nvPr/>
        </p:nvGrpSpPr>
        <p:grpSpPr>
          <a:xfrm>
            <a:off x="508993" y="956347"/>
            <a:ext cx="327339" cy="399173"/>
            <a:chOff x="596350" y="929175"/>
            <a:chExt cx="407950" cy="497475"/>
          </a:xfrm>
        </p:grpSpPr>
        <p:sp>
          <p:nvSpPr>
            <p:cNvPr id="329" name="Shape 32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6" name="Shape 336"/>
          <p:cNvGrpSpPr/>
          <p:nvPr/>
        </p:nvGrpSpPr>
        <p:grpSpPr>
          <a:xfrm>
            <a:off x="1582344" y="1014501"/>
            <a:ext cx="333236" cy="285333"/>
            <a:chOff x="1934025" y="1001650"/>
            <a:chExt cx="415300" cy="355600"/>
          </a:xfrm>
        </p:grpSpPr>
        <p:sp>
          <p:nvSpPr>
            <p:cNvPr id="337" name="Shape 33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1" name="Shape 341"/>
          <p:cNvSpPr/>
          <p:nvPr/>
        </p:nvSpPr>
        <p:spPr>
          <a:xfrm>
            <a:off x="2120749" y="990546"/>
            <a:ext cx="335162" cy="333216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660602" y="1007156"/>
            <a:ext cx="334199" cy="299997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3204849" y="1009603"/>
            <a:ext cx="324430" cy="295102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754973" y="1012532"/>
            <a:ext cx="302926" cy="28924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5" name="Shape 345"/>
          <p:cNvGrpSpPr/>
          <p:nvPr/>
        </p:nvGrpSpPr>
        <p:grpSpPr>
          <a:xfrm>
            <a:off x="4278709" y="992997"/>
            <a:ext cx="334199" cy="334681"/>
            <a:chOff x="5294400" y="974850"/>
            <a:chExt cx="416500" cy="417100"/>
          </a:xfrm>
        </p:grpSpPr>
        <p:sp>
          <p:nvSpPr>
            <p:cNvPr id="346" name="Shape 346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8" name="Shape 348"/>
          <p:cNvGrpSpPr/>
          <p:nvPr/>
        </p:nvGrpSpPr>
        <p:grpSpPr>
          <a:xfrm>
            <a:off x="4778022" y="955384"/>
            <a:ext cx="414319" cy="403567"/>
            <a:chOff x="5916675" y="927975"/>
            <a:chExt cx="516350" cy="502950"/>
          </a:xfrm>
        </p:grpSpPr>
        <p:sp>
          <p:nvSpPr>
            <p:cNvPr id="349" name="Shape 3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51" name="Shape 351"/>
          <p:cNvGrpSpPr/>
          <p:nvPr/>
        </p:nvGrpSpPr>
        <p:grpSpPr>
          <a:xfrm>
            <a:off x="483577" y="1575359"/>
            <a:ext cx="373276" cy="252114"/>
            <a:chOff x="564675" y="1700625"/>
            <a:chExt cx="465200" cy="314200"/>
          </a:xfrm>
        </p:grpSpPr>
        <p:sp>
          <p:nvSpPr>
            <p:cNvPr id="352" name="Shape 35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55" name="Shape 355"/>
          <p:cNvGrpSpPr/>
          <p:nvPr/>
        </p:nvGrpSpPr>
        <p:grpSpPr>
          <a:xfrm>
            <a:off x="1022951" y="1513795"/>
            <a:ext cx="373276" cy="365473"/>
            <a:chOff x="1236875" y="1623900"/>
            <a:chExt cx="465200" cy="455475"/>
          </a:xfrm>
        </p:grpSpPr>
        <p:sp>
          <p:nvSpPr>
            <p:cNvPr id="356" name="Shape 356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x="1574039" y="1521618"/>
            <a:ext cx="349846" cy="349826"/>
            <a:chOff x="1923675" y="1633650"/>
            <a:chExt cx="436000" cy="435975"/>
          </a:xfrm>
        </p:grpSpPr>
        <p:sp>
          <p:nvSpPr>
            <p:cNvPr id="364" name="Shape 36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2111948" y="1520154"/>
            <a:ext cx="352755" cy="352755"/>
            <a:chOff x="2594050" y="1631825"/>
            <a:chExt cx="439625" cy="439625"/>
          </a:xfrm>
        </p:grpSpPr>
        <p:sp>
          <p:nvSpPr>
            <p:cNvPr id="371" name="Shape 37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5" name="Shape 375"/>
          <p:cNvSpPr/>
          <p:nvPr/>
        </p:nvSpPr>
        <p:spPr>
          <a:xfrm>
            <a:off x="2666941" y="1535775"/>
            <a:ext cx="321501" cy="321501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6" name="Shape 376"/>
          <p:cNvGrpSpPr/>
          <p:nvPr/>
        </p:nvGrpSpPr>
        <p:grpSpPr>
          <a:xfrm>
            <a:off x="3223914" y="1493775"/>
            <a:ext cx="286316" cy="405512"/>
            <a:chOff x="3979850" y="1598950"/>
            <a:chExt cx="356825" cy="505375"/>
          </a:xfrm>
        </p:grpSpPr>
        <p:sp>
          <p:nvSpPr>
            <p:cNvPr id="377" name="Shape 37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9" name="Shape 379"/>
          <p:cNvGrpSpPr/>
          <p:nvPr/>
        </p:nvGrpSpPr>
        <p:grpSpPr>
          <a:xfrm>
            <a:off x="3717851" y="1580735"/>
            <a:ext cx="377188" cy="231592"/>
            <a:chOff x="4595425" y="1707325"/>
            <a:chExt cx="470075" cy="288625"/>
          </a:xfrm>
        </p:grpSpPr>
        <p:sp>
          <p:nvSpPr>
            <p:cNvPr id="380" name="Shape 380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4275299" y="1524065"/>
            <a:ext cx="341040" cy="344931"/>
            <a:chOff x="5290150" y="1636700"/>
            <a:chExt cx="425025" cy="429875"/>
          </a:xfrm>
        </p:grpSpPr>
        <p:sp>
          <p:nvSpPr>
            <p:cNvPr id="386" name="Shape 386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8" name="Shape 388"/>
          <p:cNvGrpSpPr/>
          <p:nvPr/>
        </p:nvGrpSpPr>
        <p:grpSpPr>
          <a:xfrm>
            <a:off x="4813689" y="1513795"/>
            <a:ext cx="342985" cy="359615"/>
            <a:chOff x="5961125" y="1623900"/>
            <a:chExt cx="427450" cy="448175"/>
          </a:xfrm>
        </p:grpSpPr>
        <p:sp>
          <p:nvSpPr>
            <p:cNvPr id="389" name="Shape 38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6" name="Shape 396"/>
          <p:cNvGrpSpPr/>
          <p:nvPr/>
        </p:nvGrpSpPr>
        <p:grpSpPr>
          <a:xfrm>
            <a:off x="5341327" y="1523082"/>
            <a:ext cx="366436" cy="346897"/>
            <a:chOff x="6618700" y="1635475"/>
            <a:chExt cx="456675" cy="432325"/>
          </a:xfrm>
        </p:grpSpPr>
        <p:sp>
          <p:nvSpPr>
            <p:cNvPr id="397" name="Shape 39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2" name="Shape 402"/>
          <p:cNvGrpSpPr/>
          <p:nvPr/>
        </p:nvGrpSpPr>
        <p:grpSpPr>
          <a:xfrm>
            <a:off x="525102" y="2080048"/>
            <a:ext cx="290228" cy="311712"/>
            <a:chOff x="616425" y="2329600"/>
            <a:chExt cx="361700" cy="388475"/>
          </a:xfrm>
        </p:grpSpPr>
        <p:sp>
          <p:nvSpPr>
            <p:cNvPr id="403" name="Shape 403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1" name="Shape 411"/>
          <p:cNvGrpSpPr/>
          <p:nvPr/>
        </p:nvGrpSpPr>
        <p:grpSpPr>
          <a:xfrm>
            <a:off x="1056672" y="2082977"/>
            <a:ext cx="305854" cy="305854"/>
            <a:chOff x="1278900" y="2333250"/>
            <a:chExt cx="381175" cy="381175"/>
          </a:xfrm>
        </p:grpSpPr>
        <p:sp>
          <p:nvSpPr>
            <p:cNvPr id="412" name="Shape 41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6" name="Shape 416"/>
          <p:cNvGrpSpPr/>
          <p:nvPr/>
        </p:nvGrpSpPr>
        <p:grpSpPr>
          <a:xfrm>
            <a:off x="1596025" y="2082977"/>
            <a:ext cx="305874" cy="305854"/>
            <a:chOff x="1951075" y="2333250"/>
            <a:chExt cx="381200" cy="381175"/>
          </a:xfrm>
        </p:grpSpPr>
        <p:sp>
          <p:nvSpPr>
            <p:cNvPr id="417" name="Shape 41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2135398" y="2082977"/>
            <a:ext cx="305854" cy="305854"/>
            <a:chOff x="2623275" y="2333250"/>
            <a:chExt cx="381175" cy="381175"/>
          </a:xfrm>
        </p:grpSpPr>
        <p:sp>
          <p:nvSpPr>
            <p:cNvPr id="422" name="Shape 42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6" name="Shape 426"/>
          <p:cNvGrpSpPr/>
          <p:nvPr/>
        </p:nvGrpSpPr>
        <p:grpSpPr>
          <a:xfrm>
            <a:off x="2746105" y="2030219"/>
            <a:ext cx="163188" cy="407478"/>
            <a:chOff x="3384375" y="2267500"/>
            <a:chExt cx="203375" cy="507825"/>
          </a:xfrm>
        </p:grpSpPr>
        <p:sp>
          <p:nvSpPr>
            <p:cNvPr id="427" name="Shape 42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9" name="Shape 429"/>
          <p:cNvGrpSpPr/>
          <p:nvPr/>
        </p:nvGrpSpPr>
        <p:grpSpPr>
          <a:xfrm>
            <a:off x="3839495" y="2081994"/>
            <a:ext cx="133880" cy="303909"/>
            <a:chOff x="4747025" y="2332025"/>
            <a:chExt cx="166850" cy="378750"/>
          </a:xfrm>
        </p:grpSpPr>
        <p:sp>
          <p:nvSpPr>
            <p:cNvPr id="430" name="Shape 430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2" name="Shape 432"/>
          <p:cNvGrpSpPr/>
          <p:nvPr/>
        </p:nvGrpSpPr>
        <p:grpSpPr>
          <a:xfrm>
            <a:off x="3297694" y="2032165"/>
            <a:ext cx="138755" cy="403567"/>
            <a:chOff x="4071800" y="2269925"/>
            <a:chExt cx="172925" cy="502950"/>
          </a:xfrm>
        </p:grpSpPr>
        <p:sp>
          <p:nvSpPr>
            <p:cNvPr id="433" name="Shape 433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35" name="Shape 435"/>
          <p:cNvSpPr/>
          <p:nvPr/>
        </p:nvSpPr>
        <p:spPr>
          <a:xfrm>
            <a:off x="4292880" y="2074664"/>
            <a:ext cx="305854" cy="32246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36" name="Shape 436"/>
          <p:cNvGrpSpPr/>
          <p:nvPr/>
        </p:nvGrpSpPr>
        <p:grpSpPr>
          <a:xfrm>
            <a:off x="4822977" y="2080530"/>
            <a:ext cx="330287" cy="310749"/>
            <a:chOff x="5972700" y="2330200"/>
            <a:chExt cx="411625" cy="387275"/>
          </a:xfrm>
        </p:grpSpPr>
        <p:sp>
          <p:nvSpPr>
            <p:cNvPr id="437" name="Shape 43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617939" y="2584718"/>
            <a:ext cx="104572" cy="381099"/>
            <a:chOff x="732125" y="2958550"/>
            <a:chExt cx="130325" cy="474950"/>
          </a:xfrm>
        </p:grpSpPr>
        <p:sp>
          <p:nvSpPr>
            <p:cNvPr id="440" name="Shape 440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8" name="Shape 448"/>
          <p:cNvSpPr/>
          <p:nvPr/>
        </p:nvSpPr>
        <p:spPr>
          <a:xfrm>
            <a:off x="1588699" y="2569562"/>
            <a:ext cx="320518" cy="411390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1090851" y="2569562"/>
            <a:ext cx="237470" cy="41139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50" name="Shape 450"/>
          <p:cNvGrpSpPr/>
          <p:nvPr/>
        </p:nvGrpSpPr>
        <p:grpSpPr>
          <a:xfrm>
            <a:off x="2103162" y="2596934"/>
            <a:ext cx="370347" cy="350809"/>
            <a:chOff x="2583100" y="2973775"/>
            <a:chExt cx="461550" cy="437200"/>
          </a:xfrm>
        </p:grpSpPr>
        <p:sp>
          <p:nvSpPr>
            <p:cNvPr id="451" name="Shape 45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3" name="Shape 453"/>
          <p:cNvSpPr/>
          <p:nvPr/>
        </p:nvSpPr>
        <p:spPr>
          <a:xfrm>
            <a:off x="3736397" y="2605229"/>
            <a:ext cx="340057" cy="340057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54" name="Shape 454"/>
          <p:cNvGrpSpPr/>
          <p:nvPr/>
        </p:nvGrpSpPr>
        <p:grpSpPr>
          <a:xfrm>
            <a:off x="4241096" y="2623815"/>
            <a:ext cx="415302" cy="308783"/>
            <a:chOff x="5247525" y="3007275"/>
            <a:chExt cx="517575" cy="384825"/>
          </a:xfrm>
        </p:grpSpPr>
        <p:sp>
          <p:nvSpPr>
            <p:cNvPr id="455" name="Shape 45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7" name="Shape 457"/>
          <p:cNvGrpSpPr/>
          <p:nvPr/>
        </p:nvGrpSpPr>
        <p:grpSpPr>
          <a:xfrm>
            <a:off x="3201447" y="2606222"/>
            <a:ext cx="327339" cy="334199"/>
            <a:chOff x="3951850" y="2985350"/>
            <a:chExt cx="407950" cy="416500"/>
          </a:xfrm>
        </p:grpSpPr>
        <p:sp>
          <p:nvSpPr>
            <p:cNvPr id="458" name="Shape 45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487008" y="3169046"/>
            <a:ext cx="379134" cy="291190"/>
            <a:chOff x="568950" y="3686775"/>
            <a:chExt cx="472500" cy="362900"/>
          </a:xfrm>
        </p:grpSpPr>
        <p:sp>
          <p:nvSpPr>
            <p:cNvPr id="463" name="Shape 463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6" name="Shape 466"/>
          <p:cNvSpPr/>
          <p:nvPr/>
        </p:nvSpPr>
        <p:spPr>
          <a:xfrm>
            <a:off x="4856184" y="2589602"/>
            <a:ext cx="257971" cy="371330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67" name="Shape 467"/>
          <p:cNvGrpSpPr/>
          <p:nvPr/>
        </p:nvGrpSpPr>
        <p:grpSpPr>
          <a:xfrm>
            <a:off x="1029310" y="3193479"/>
            <a:ext cx="360578" cy="242344"/>
            <a:chOff x="1244800" y="3717225"/>
            <a:chExt cx="449375" cy="302025"/>
          </a:xfrm>
        </p:grpSpPr>
        <p:sp>
          <p:nvSpPr>
            <p:cNvPr id="468" name="Shape 46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4" name="Shape 474"/>
          <p:cNvGrpSpPr/>
          <p:nvPr/>
        </p:nvGrpSpPr>
        <p:grpSpPr>
          <a:xfrm>
            <a:off x="1573558" y="3174903"/>
            <a:ext cx="350809" cy="274099"/>
            <a:chOff x="1923075" y="3694075"/>
            <a:chExt cx="437200" cy="341600"/>
          </a:xfrm>
        </p:grpSpPr>
        <p:sp>
          <p:nvSpPr>
            <p:cNvPr id="475" name="Shape 475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2116341" y="3170510"/>
            <a:ext cx="343968" cy="282404"/>
            <a:chOff x="2599525" y="3688600"/>
            <a:chExt cx="428675" cy="351950"/>
          </a:xfrm>
        </p:grpSpPr>
        <p:sp>
          <p:nvSpPr>
            <p:cNvPr id="485" name="Shape 485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8" name="Shape 488"/>
          <p:cNvGrpSpPr/>
          <p:nvPr/>
        </p:nvGrpSpPr>
        <p:grpSpPr>
          <a:xfrm>
            <a:off x="2672324" y="3150971"/>
            <a:ext cx="318572" cy="314159"/>
            <a:chOff x="3292425" y="3664250"/>
            <a:chExt cx="397025" cy="391525"/>
          </a:xfrm>
        </p:grpSpPr>
        <p:sp>
          <p:nvSpPr>
            <p:cNvPr id="489" name="Shape 48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2" name="Shape 492"/>
          <p:cNvGrpSpPr/>
          <p:nvPr/>
        </p:nvGrpSpPr>
        <p:grpSpPr>
          <a:xfrm>
            <a:off x="3185800" y="3191513"/>
            <a:ext cx="352775" cy="256025"/>
            <a:chOff x="3932350" y="3714775"/>
            <a:chExt cx="439650" cy="319075"/>
          </a:xfrm>
        </p:grpSpPr>
        <p:sp>
          <p:nvSpPr>
            <p:cNvPr id="493" name="Shape 49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8" name="Shape 498"/>
          <p:cNvGrpSpPr/>
          <p:nvPr/>
        </p:nvGrpSpPr>
        <p:grpSpPr>
          <a:xfrm>
            <a:off x="3725173" y="3191513"/>
            <a:ext cx="352755" cy="256025"/>
            <a:chOff x="4604550" y="3714775"/>
            <a:chExt cx="439625" cy="319075"/>
          </a:xfrm>
        </p:grpSpPr>
        <p:sp>
          <p:nvSpPr>
            <p:cNvPr id="499" name="Shape 49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1" name="Shape 501"/>
          <p:cNvGrpSpPr/>
          <p:nvPr/>
        </p:nvGrpSpPr>
        <p:grpSpPr>
          <a:xfrm>
            <a:off x="4277244" y="3165134"/>
            <a:ext cx="337128" cy="299515"/>
            <a:chOff x="5292575" y="3681900"/>
            <a:chExt cx="420150" cy="373275"/>
          </a:xfrm>
        </p:grpSpPr>
        <p:sp>
          <p:nvSpPr>
            <p:cNvPr id="502" name="Shape 50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9" name="Shape 509"/>
          <p:cNvGrpSpPr/>
          <p:nvPr/>
        </p:nvGrpSpPr>
        <p:grpSpPr>
          <a:xfrm>
            <a:off x="4797561" y="3127020"/>
            <a:ext cx="375242" cy="375242"/>
            <a:chOff x="5941025" y="3634400"/>
            <a:chExt cx="467650" cy="467650"/>
          </a:xfrm>
        </p:grpSpPr>
        <p:sp>
          <p:nvSpPr>
            <p:cNvPr id="510" name="Shape 51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6" name="Shape 516"/>
          <p:cNvGrpSpPr/>
          <p:nvPr/>
        </p:nvGrpSpPr>
        <p:grpSpPr>
          <a:xfrm>
            <a:off x="5360886" y="3150971"/>
            <a:ext cx="327339" cy="327359"/>
            <a:chOff x="6643075" y="3664250"/>
            <a:chExt cx="407950" cy="407975"/>
          </a:xfrm>
        </p:grpSpPr>
        <p:sp>
          <p:nvSpPr>
            <p:cNvPr id="517" name="Shape 5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9" name="Shape 519"/>
          <p:cNvGrpSpPr/>
          <p:nvPr/>
        </p:nvGrpSpPr>
        <p:grpSpPr>
          <a:xfrm>
            <a:off x="492865" y="3676664"/>
            <a:ext cx="354720" cy="354700"/>
            <a:chOff x="576250" y="4319400"/>
            <a:chExt cx="442075" cy="442050"/>
          </a:xfrm>
        </p:grpSpPr>
        <p:sp>
          <p:nvSpPr>
            <p:cNvPr id="520" name="Shape 5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4" name="Shape 524"/>
          <p:cNvSpPr/>
          <p:nvPr/>
        </p:nvSpPr>
        <p:spPr>
          <a:xfrm>
            <a:off x="1017572" y="3745535"/>
            <a:ext cx="384028" cy="216928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3204367" y="3691293"/>
            <a:ext cx="325393" cy="325413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2664995" y="3711814"/>
            <a:ext cx="325393" cy="284370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3742275" y="3689828"/>
            <a:ext cx="328322" cy="32834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28" name="Shape 528"/>
          <p:cNvGrpSpPr/>
          <p:nvPr/>
        </p:nvGrpSpPr>
        <p:grpSpPr>
          <a:xfrm>
            <a:off x="4257706" y="3694738"/>
            <a:ext cx="376205" cy="310749"/>
            <a:chOff x="5268225" y="4341925"/>
            <a:chExt cx="468850" cy="387275"/>
          </a:xfrm>
        </p:grpSpPr>
        <p:sp>
          <p:nvSpPr>
            <p:cNvPr id="529" name="Shape 52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7" name="Shape 537"/>
          <p:cNvGrpSpPr/>
          <p:nvPr/>
        </p:nvGrpSpPr>
        <p:grpSpPr>
          <a:xfrm>
            <a:off x="4816136" y="3684969"/>
            <a:ext cx="338091" cy="338091"/>
            <a:chOff x="5964175" y="4329750"/>
            <a:chExt cx="421350" cy="421350"/>
          </a:xfrm>
        </p:grpSpPr>
        <p:sp>
          <p:nvSpPr>
            <p:cNvPr id="538" name="Shape 53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0" name="Shape 540"/>
          <p:cNvGrpSpPr/>
          <p:nvPr/>
        </p:nvGrpSpPr>
        <p:grpSpPr>
          <a:xfrm>
            <a:off x="1031737" y="4224342"/>
            <a:ext cx="355703" cy="343968"/>
            <a:chOff x="1247825" y="5001950"/>
            <a:chExt cx="443300" cy="428675"/>
          </a:xfrm>
        </p:grpSpPr>
        <p:sp>
          <p:nvSpPr>
            <p:cNvPr id="541" name="Shape 54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1602865" y="4207231"/>
            <a:ext cx="292193" cy="372313"/>
            <a:chOff x="1959600" y="4980625"/>
            <a:chExt cx="364150" cy="464000"/>
          </a:xfrm>
        </p:grpSpPr>
        <p:sp>
          <p:nvSpPr>
            <p:cNvPr id="548" name="Shape 5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5" name="Shape 555"/>
          <p:cNvGrpSpPr/>
          <p:nvPr/>
        </p:nvGrpSpPr>
        <p:grpSpPr>
          <a:xfrm>
            <a:off x="2120754" y="4221413"/>
            <a:ext cx="335162" cy="344450"/>
            <a:chOff x="2605025" y="4998300"/>
            <a:chExt cx="417700" cy="429275"/>
          </a:xfrm>
        </p:grpSpPr>
        <p:sp>
          <p:nvSpPr>
            <p:cNvPr id="556" name="Shape 556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2627390" y="4224342"/>
            <a:ext cx="400638" cy="333698"/>
            <a:chOff x="3236425" y="5001950"/>
            <a:chExt cx="499300" cy="415875"/>
          </a:xfrm>
        </p:grpSpPr>
        <p:sp>
          <p:nvSpPr>
            <p:cNvPr id="560" name="Shape 560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6" name="Shape 566"/>
          <p:cNvGrpSpPr/>
          <p:nvPr/>
        </p:nvGrpSpPr>
        <p:grpSpPr>
          <a:xfrm>
            <a:off x="3214626" y="4207231"/>
            <a:ext cx="304891" cy="363025"/>
            <a:chOff x="3968275" y="4980625"/>
            <a:chExt cx="379975" cy="452425"/>
          </a:xfrm>
        </p:grpSpPr>
        <p:sp>
          <p:nvSpPr>
            <p:cNvPr id="567" name="Shape 56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0" name="Shape 570"/>
          <p:cNvGrpSpPr/>
          <p:nvPr/>
        </p:nvGrpSpPr>
        <p:grpSpPr>
          <a:xfrm>
            <a:off x="4795113" y="4288333"/>
            <a:ext cx="385994" cy="210108"/>
            <a:chOff x="5937975" y="5081700"/>
            <a:chExt cx="481050" cy="261850"/>
          </a:xfrm>
        </p:grpSpPr>
        <p:sp>
          <p:nvSpPr>
            <p:cNvPr id="571" name="Shape 57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4" name="Shape 574"/>
          <p:cNvGrpSpPr/>
          <p:nvPr/>
        </p:nvGrpSpPr>
        <p:grpSpPr>
          <a:xfrm>
            <a:off x="5385299" y="4247792"/>
            <a:ext cx="277028" cy="318552"/>
            <a:chOff x="6673500" y="5031175"/>
            <a:chExt cx="345250" cy="397000"/>
          </a:xfrm>
        </p:grpSpPr>
        <p:sp>
          <p:nvSpPr>
            <p:cNvPr id="575" name="Shape 575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3181908" y="452641"/>
            <a:ext cx="370347" cy="330287"/>
            <a:chOff x="3927500" y="301425"/>
            <a:chExt cx="461550" cy="411625"/>
          </a:xfrm>
        </p:grpSpPr>
        <p:sp>
          <p:nvSpPr>
            <p:cNvPr id="581" name="Shape 58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5365760" y="459000"/>
            <a:ext cx="317589" cy="317589"/>
            <a:chOff x="6649150" y="309350"/>
            <a:chExt cx="395800" cy="395800"/>
          </a:xfrm>
        </p:grpSpPr>
        <p:sp>
          <p:nvSpPr>
            <p:cNvPr id="609" name="Shape 60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2" name="Shape 632"/>
          <p:cNvGrpSpPr/>
          <p:nvPr/>
        </p:nvGrpSpPr>
        <p:grpSpPr>
          <a:xfrm>
            <a:off x="4823940" y="466322"/>
            <a:ext cx="322484" cy="305373"/>
            <a:chOff x="5973900" y="318475"/>
            <a:chExt cx="401900" cy="380575"/>
          </a:xfrm>
        </p:grpSpPr>
        <p:sp>
          <p:nvSpPr>
            <p:cNvPr id="633" name="Shape 633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7" name="Shape 647"/>
          <p:cNvGrpSpPr/>
          <p:nvPr/>
        </p:nvGrpSpPr>
        <p:grpSpPr>
          <a:xfrm>
            <a:off x="1048367" y="956347"/>
            <a:ext cx="327339" cy="399173"/>
            <a:chOff x="1268550" y="929175"/>
            <a:chExt cx="407950" cy="497475"/>
          </a:xfrm>
        </p:grpSpPr>
        <p:sp>
          <p:nvSpPr>
            <p:cNvPr id="648" name="Shape 6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1" name="Shape 651"/>
          <p:cNvGrpSpPr/>
          <p:nvPr/>
        </p:nvGrpSpPr>
        <p:grpSpPr>
          <a:xfrm>
            <a:off x="5331076" y="971493"/>
            <a:ext cx="386957" cy="371330"/>
            <a:chOff x="6605925" y="948050"/>
            <a:chExt cx="482250" cy="462775"/>
          </a:xfrm>
        </p:grpSpPr>
        <p:sp>
          <p:nvSpPr>
            <p:cNvPr id="652" name="Shape 65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8" name="Shape 658"/>
          <p:cNvGrpSpPr/>
          <p:nvPr/>
        </p:nvGrpSpPr>
        <p:grpSpPr>
          <a:xfrm>
            <a:off x="5421467" y="2071242"/>
            <a:ext cx="206176" cy="326877"/>
            <a:chOff x="6718575" y="2318625"/>
            <a:chExt cx="256950" cy="407375"/>
          </a:xfrm>
        </p:grpSpPr>
        <p:sp>
          <p:nvSpPr>
            <p:cNvPr id="659" name="Shape 65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7" name="Shape 667"/>
          <p:cNvGrpSpPr/>
          <p:nvPr/>
        </p:nvGrpSpPr>
        <p:grpSpPr>
          <a:xfrm>
            <a:off x="2654250" y="2669732"/>
            <a:ext cx="346897" cy="211091"/>
            <a:chOff x="3269900" y="3064500"/>
            <a:chExt cx="432325" cy="263075"/>
          </a:xfrm>
        </p:grpSpPr>
        <p:sp>
          <p:nvSpPr>
            <p:cNvPr id="668" name="Shape 66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1" name="Shape 671"/>
          <p:cNvGrpSpPr/>
          <p:nvPr/>
        </p:nvGrpSpPr>
        <p:grpSpPr>
          <a:xfrm>
            <a:off x="5397997" y="2605239"/>
            <a:ext cx="253097" cy="355703"/>
            <a:chOff x="6689325" y="2984125"/>
            <a:chExt cx="315425" cy="443300"/>
          </a:xfrm>
        </p:grpSpPr>
        <p:sp>
          <p:nvSpPr>
            <p:cNvPr id="672" name="Shape 67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7" name="Shape 677"/>
          <p:cNvGrpSpPr/>
          <p:nvPr/>
        </p:nvGrpSpPr>
        <p:grpSpPr>
          <a:xfrm>
            <a:off x="1625834" y="3650285"/>
            <a:ext cx="244792" cy="395743"/>
            <a:chOff x="1988225" y="4286525"/>
            <a:chExt cx="305075" cy="493200"/>
          </a:xfrm>
        </p:grpSpPr>
        <p:sp>
          <p:nvSpPr>
            <p:cNvPr id="678" name="Shape 67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5" name="Shape 685"/>
          <p:cNvGrpSpPr/>
          <p:nvPr/>
        </p:nvGrpSpPr>
        <p:grpSpPr>
          <a:xfrm>
            <a:off x="2145167" y="3678128"/>
            <a:ext cx="295604" cy="374259"/>
            <a:chOff x="2635450" y="4321225"/>
            <a:chExt cx="368400" cy="466425"/>
          </a:xfrm>
        </p:grpSpPr>
        <p:sp>
          <p:nvSpPr>
            <p:cNvPr id="686" name="Shape 686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2" name="Shape 692"/>
          <p:cNvGrpSpPr/>
          <p:nvPr/>
        </p:nvGrpSpPr>
        <p:grpSpPr>
          <a:xfrm>
            <a:off x="5360886" y="3668840"/>
            <a:ext cx="327339" cy="366436"/>
            <a:chOff x="6643075" y="4309650"/>
            <a:chExt cx="407950" cy="456675"/>
          </a:xfrm>
        </p:grpSpPr>
        <p:sp>
          <p:nvSpPr>
            <p:cNvPr id="693" name="Shape 693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2" name="Shape 702"/>
          <p:cNvGrpSpPr/>
          <p:nvPr/>
        </p:nvGrpSpPr>
        <p:grpSpPr>
          <a:xfrm>
            <a:off x="4229863" y="4186228"/>
            <a:ext cx="431911" cy="414319"/>
            <a:chOff x="5233525" y="4954450"/>
            <a:chExt cx="538275" cy="516350"/>
          </a:xfrm>
        </p:grpSpPr>
        <p:sp>
          <p:nvSpPr>
            <p:cNvPr id="703" name="Shape 70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3686578" y="4193550"/>
            <a:ext cx="439735" cy="399675"/>
            <a:chOff x="4556450" y="4963575"/>
            <a:chExt cx="548025" cy="498100"/>
          </a:xfrm>
        </p:grpSpPr>
        <p:sp>
          <p:nvSpPr>
            <p:cNvPr id="715" name="Shape 715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0" name="Shape 720"/>
          <p:cNvGrpSpPr/>
          <p:nvPr/>
        </p:nvGrpSpPr>
        <p:grpSpPr>
          <a:xfrm>
            <a:off x="457198" y="4280028"/>
            <a:ext cx="425071" cy="235022"/>
            <a:chOff x="531800" y="5071350"/>
            <a:chExt cx="529750" cy="292900"/>
          </a:xfrm>
        </p:grpSpPr>
        <p:sp>
          <p:nvSpPr>
            <p:cNvPr id="721" name="Shape 72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8" name="Shape 728"/>
          <p:cNvGrpSpPr/>
          <p:nvPr/>
        </p:nvGrpSpPr>
        <p:grpSpPr>
          <a:xfrm>
            <a:off x="7243894" y="1879600"/>
            <a:ext cx="433992" cy="422729"/>
            <a:chOff x="5916675" y="927975"/>
            <a:chExt cx="516350" cy="502950"/>
          </a:xfrm>
        </p:grpSpPr>
        <p:sp>
          <p:nvSpPr>
            <p:cNvPr id="729" name="Shape 72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6359914" y="2585501"/>
            <a:ext cx="1079481" cy="1051467"/>
            <a:chOff x="5916675" y="927975"/>
            <a:chExt cx="516350" cy="502950"/>
          </a:xfrm>
        </p:grpSpPr>
        <p:sp>
          <p:nvSpPr>
            <p:cNvPr id="732" name="Shape 73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6360056" y="1879600"/>
            <a:ext cx="433992" cy="422729"/>
            <a:chOff x="5916675" y="927975"/>
            <a:chExt cx="516350" cy="502950"/>
          </a:xfrm>
        </p:grpSpPr>
        <p:sp>
          <p:nvSpPr>
            <p:cNvPr id="735" name="Shape 73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37" name="Shape 737"/>
          <p:cNvSpPr/>
          <p:nvPr/>
        </p:nvSpPr>
        <p:spPr>
          <a:xfrm>
            <a:off x="7436055" y="21159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6552218" y="21159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6837753" y="31735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  <a:hlinkClick r:id="rId4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746" name="Shape 746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Varela"/>
                <a:ea typeface="Varela"/>
                <a:cs typeface="Varela"/>
                <a:sym typeface="Varela"/>
              </a:rPr>
              <a:t> and many more...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1C232"/>
                </a:solidFill>
                <a:latin typeface="Varela"/>
                <a:ea typeface="Varela"/>
                <a:cs typeface="Varela"/>
                <a:sym typeface="Varela"/>
              </a:rPr>
              <a:t>😉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89709"/>
            <a:ext cx="3768437" cy="824866"/>
          </a:xfrm>
        </p:spPr>
        <p:txBody>
          <a:bodyPr/>
          <a:lstStyle/>
          <a:p>
            <a:r>
              <a:rPr lang="en-US" sz="3200" dirty="0"/>
              <a:t>Criticisms of the Program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Too much power is concentrated at the state agency level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The developments are contributing to the concentration of poverty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963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984875"/>
            <a:ext cx="3643745" cy="2506470"/>
          </a:xfrm>
        </p:spPr>
        <p:txBody>
          <a:bodyPr/>
          <a:lstStyle/>
          <a:p>
            <a:r>
              <a:rPr lang="en-US" sz="2800" dirty="0"/>
              <a:t>Question:</a:t>
            </a:r>
            <a:br>
              <a:rPr lang="en-US" sz="2800" dirty="0"/>
            </a:br>
            <a:br>
              <a:rPr lang="en-US" sz="2800" dirty="0"/>
            </a:br>
            <a:br>
              <a:rPr lang="en-US" dirty="0"/>
            </a:br>
            <a:r>
              <a:rPr lang="en-US" dirty="0"/>
              <a:t>Does a LIHTC project have a negative impact on the neighborhood in terms of income growth?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2" name="Rectangle 1"/>
          <p:cNvSpPr/>
          <p:nvPr/>
        </p:nvSpPr>
        <p:spPr>
          <a:xfrm>
            <a:off x="457199" y="38208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a linear regression to predict change in income for census tracts that contain LIHTC units.</a:t>
            </a:r>
          </a:p>
        </p:txBody>
      </p:sp>
    </p:spTree>
    <p:extLst>
      <p:ext uri="{BB962C8B-B14F-4D97-AF65-F5344CB8AC3E}">
        <p14:creationId xmlns:p14="http://schemas.microsoft.com/office/powerpoint/2010/main" val="396365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 idx="4294967295"/>
          </p:nvPr>
        </p:nvSpPr>
        <p:spPr>
          <a:xfrm>
            <a:off x="457200" y="2726350"/>
            <a:ext cx="37602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200" dirty="0"/>
              <a:t>MACHINE </a:t>
            </a:r>
            <a:br>
              <a:rPr lang="en-US" sz="4200" dirty="0"/>
            </a:br>
            <a:r>
              <a:rPr lang="en-US" sz="4200" dirty="0"/>
              <a:t>LEARNING</a:t>
            </a:r>
            <a:endParaRPr lang="en" sz="4200" dirty="0"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4294967295"/>
          </p:nvPr>
        </p:nvSpPr>
        <p:spPr>
          <a:xfrm>
            <a:off x="457200" y="3868751"/>
            <a:ext cx="37602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Determine if the program is, in fact, determining the neighborhood</a:t>
            </a:r>
            <a:endParaRPr lang="en" dirty="0"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17" name="Shape 327"/>
          <p:cNvSpPr/>
          <p:nvPr/>
        </p:nvSpPr>
        <p:spPr>
          <a:xfrm>
            <a:off x="852199" y="1213013"/>
            <a:ext cx="525027" cy="429639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8" name="Shape 450"/>
          <p:cNvGrpSpPr/>
          <p:nvPr/>
        </p:nvGrpSpPr>
        <p:grpSpPr>
          <a:xfrm>
            <a:off x="616527" y="616527"/>
            <a:ext cx="1946564" cy="1731818"/>
            <a:chOff x="2583100" y="2973775"/>
            <a:chExt cx="461550" cy="437200"/>
          </a:xfrm>
        </p:grpSpPr>
        <p:sp>
          <p:nvSpPr>
            <p:cNvPr id="19" name="Shape 45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5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" name="Shape 498"/>
          <p:cNvGrpSpPr/>
          <p:nvPr/>
        </p:nvGrpSpPr>
        <p:grpSpPr>
          <a:xfrm>
            <a:off x="1690256" y="1213014"/>
            <a:ext cx="551026" cy="429638"/>
            <a:chOff x="4604550" y="3714775"/>
            <a:chExt cx="439625" cy="319075"/>
          </a:xfrm>
        </p:grpSpPr>
        <p:sp>
          <p:nvSpPr>
            <p:cNvPr id="23" name="Shape 49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50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 idx="4294967295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Process</a:t>
            </a:r>
            <a:endParaRPr lang="en" dirty="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cxnSp>
        <p:nvCxnSpPr>
          <p:cNvPr id="204" name="Shape 204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5" name="Shape 205"/>
          <p:cNvSpPr/>
          <p:nvPr/>
        </p:nvSpPr>
        <p:spPr>
          <a:xfrm>
            <a:off x="452685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2285800" y="2450397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676789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549600" y="2266950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Mine, clean, and parse data from Housing and Urban Development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6036100" y="2266951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last</a:t>
            </a:r>
          </a:p>
        </p:txBody>
      </p:sp>
      <p:sp>
        <p:nvSpPr>
          <p:cNvPr id="210" name="Shape 210"/>
          <p:cNvSpPr/>
          <p:nvPr/>
        </p:nvSpPr>
        <p:spPr>
          <a:xfrm>
            <a:off x="3792850" y="2266953"/>
            <a:ext cx="1562700" cy="16145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second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</a:blip>
          <a:srcRect/>
          <a:tile tx="0" ty="0" sx="100000" sy="100000" flip="none" algn="tl"/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HELLO!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I am Jayden Smith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I am here because I love to give presentations.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You can find me at @username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HELLO!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I am Jayden Smith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I am here because I love to give presentations.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You can find me at @username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6464258"/>
      </p:ext>
    </p:extLst>
  </p:cSld>
  <p:clrMapOvr>
    <a:masterClrMapping/>
  </p:clrMapOvr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1008</Words>
  <Application>Microsoft Office PowerPoint</Application>
  <PresentationFormat>On-screen Show (16:9)</PresentationFormat>
  <Paragraphs>178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Courier New</vt:lpstr>
      <vt:lpstr>Twentieth Century</vt:lpstr>
      <vt:lpstr>Raleway</vt:lpstr>
      <vt:lpstr>Varela</vt:lpstr>
      <vt:lpstr>Ragozine template</vt:lpstr>
      <vt:lpstr>Assessing the Low-Income Housing Tax Credit Using Machine Learning</vt:lpstr>
      <vt:lpstr>Background of the Low-Income Housing Tax Credit</vt:lpstr>
      <vt:lpstr>38,365 </vt:lpstr>
      <vt:lpstr>Criticisms of the Program</vt:lpstr>
      <vt:lpstr>Question:   Does a LIHTC project have a negative impact on the neighborhood in terms of income growth?</vt:lpstr>
      <vt:lpstr>MACHINE  LEARNING</vt:lpstr>
      <vt:lpstr>Process</vt:lpstr>
      <vt:lpstr>HELLO!</vt:lpstr>
      <vt:lpstr>HELLO!</vt:lpstr>
      <vt:lpstr>1. TRANSITION HEADLINE</vt:lpstr>
      <vt:lpstr>PowerPoint Presentation</vt:lpstr>
      <vt:lpstr>THIS IS A SLIDE TITLE</vt:lpstr>
      <vt:lpstr>YOU CAN ALSO SPLIT YOUR CONTENT</vt:lpstr>
      <vt:lpstr>IN TWO OR THREE COLUMNS</vt:lpstr>
      <vt:lpstr>A PICTURE IS WORTH A THOUSAND WORDS</vt:lpstr>
      <vt:lpstr>WANT BIG IMPACT?  USE BIG IMAGE</vt:lpstr>
      <vt:lpstr>USE CHARTS TO EXPLAIN YOUR IDEAS</vt:lpstr>
      <vt:lpstr>AND TABLES TO COMPARE DATA</vt:lpstr>
      <vt:lpstr>MAPS</vt:lpstr>
      <vt:lpstr>89,526,124$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Dave</dc:creator>
  <cp:lastModifiedBy>Dave</cp:lastModifiedBy>
  <cp:revision>14</cp:revision>
  <dcterms:modified xsi:type="dcterms:W3CDTF">2017-05-02T20:58:50Z</dcterms:modified>
</cp:coreProperties>
</file>